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7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EADAB1D-8AC2-44CF-B004-CFB21AF6E301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D670762-6357-4302-BE9F-C552CED7A7F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2165A1-8733-495E-828D-2EFC4C48D1A1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20F2FB-2B1D-4569-89EF-55C2213EE9E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BBF77C-605D-44D4-B212-32EF5DA5EC0A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D250D-9EB0-49B7-A8A3-19DEAD64086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>
            <a:spLocks noChangeArrowheads="1"/>
          </p:cNvSpPr>
          <p:nvPr/>
        </p:nvSpPr>
        <p:spPr bwMode="auto"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Chevron 4"/>
          <p:cNvSpPr>
            <a:spLocks noChangeArrowheads="1"/>
          </p:cNvSpPr>
          <p:nvPr/>
        </p:nvSpPr>
        <p:spPr bwMode="auto"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186D41-1CCD-48B7-81C9-C8C2B65C0834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4FBA8-2C17-4D6C-AB51-F48AC8D94F0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7306DB-D0E5-4A57-A9BE-0258D735104F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609A8-BC44-438A-84AF-B01C07C09F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37304D-2B6B-4C65-94FA-E319FBB39EC8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EA402-0921-4E07-968D-2E67B09BE5A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66FB13-13C9-42B8-A8EA-5811D22E7DB3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48CA0-2FDA-41BF-A79F-CD69166130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9145D8-F759-464F-B29A-EAF9E4406CAC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672F6-221C-4C1C-84F2-9EF091372C9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CEB7D4-7B22-4E18-BC26-9BF2278F80F0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F442B-F32C-4F2B-8538-324729DE91F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>
            <a:spLocks noChangeArrowheads="1"/>
          </p:cNvSpPr>
          <p:nvPr/>
        </p:nvSpPr>
        <p:spPr bwMode="auto"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Chevron 9"/>
          <p:cNvSpPr>
            <a:spLocks noChangeArrowheads="1"/>
          </p:cNvSpPr>
          <p:nvPr/>
        </p:nvSpPr>
        <p:spPr bwMode="auto"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995A50-1B32-4CEE-BC48-FDF93130FF17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8BBAB-B042-4233-8106-E8A1B60B53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9D2C15-F670-4D44-ADAF-0E9B62D8D209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07833-1014-4C8D-97B6-A725CB4F4A2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B5F54B-0487-4DC7-A5D6-C33856298175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DE3E6-2EB5-418C-B982-BC9E9465312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fld id="{438CE386-0884-4EF1-8838-512673E45AC0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fld id="{6A94C924-80AF-4C62-8083-8C79B359D48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Lucida Sans Unicode" charset="0"/>
              </a:defRPr>
            </a:lvl1pPr>
          </a:lstStyle>
          <a:p>
            <a:fld id="{C1458740-8EA5-49C4-B124-8E9E87FAA481}" type="datetime1">
              <a:rPr lang="en-US"/>
              <a:pPr/>
              <a:t>12/12/2014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charset="0"/>
              </a:defRPr>
            </a:lvl1pPr>
          </a:lstStyle>
          <a:p>
            <a:fld id="{CC62E024-6864-46C5-967E-9A2F647EF1C9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5" r:id="rId2"/>
    <p:sldLayoutId id="2147483721" r:id="rId3"/>
    <p:sldLayoutId id="2147483722" r:id="rId4"/>
    <p:sldLayoutId id="2147483723" r:id="rId5"/>
    <p:sldLayoutId id="2147483724" r:id="rId6"/>
    <p:sldLayoutId id="2147483716" r:id="rId7"/>
    <p:sldLayoutId id="2147483725" r:id="rId8"/>
    <p:sldLayoutId id="2147483726" r:id="rId9"/>
    <p:sldLayoutId id="2147483717" r:id="rId10"/>
    <p:sldLayoutId id="2147483718" r:id="rId11"/>
    <p:sldLayoutId id="214748371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9pPr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charset="2"/>
        <a:buChar char=""/>
        <a:defRPr sz="27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charset="0"/>
        <a:buChar char="◦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charset="2"/>
        <a:buChar char="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685800" y="2324100"/>
            <a:ext cx="7772400" cy="2487613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sz="2000" dirty="0" smtClean="0"/>
              <a:t>REGINALD BRUNSON</a:t>
            </a:r>
            <a:br>
              <a:rPr lang="en-US" sz="2000" dirty="0" smtClean="0"/>
            </a:br>
            <a:r>
              <a:rPr lang="en-US" sz="2000" dirty="0" smtClean="0"/>
              <a:t>Principal, El Rincon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PAMELA GREENSTEIN</a:t>
            </a:r>
            <a:br>
              <a:rPr lang="en-US" sz="2000" dirty="0" smtClean="0"/>
            </a:br>
            <a:r>
              <a:rPr lang="es-MX" sz="2000" dirty="0" smtClean="0"/>
              <a:t>Especialista</a:t>
            </a:r>
            <a:r>
              <a:rPr lang="en-US" sz="2000" dirty="0" smtClean="0"/>
              <a:t> del </a:t>
            </a:r>
            <a:r>
              <a:rPr lang="es-MX" sz="2000" dirty="0" smtClean="0"/>
              <a:t>Distrito de ELD</a:t>
            </a:r>
          </a:p>
          <a:p>
            <a:pPr marR="0" eaLnBrk="1" hangingPunct="1">
              <a:lnSpc>
                <a:spcPct val="80000"/>
              </a:lnSpc>
            </a:pPr>
            <a:endParaRPr lang="es-MX" sz="2000" dirty="0" smtClean="0"/>
          </a:p>
          <a:p>
            <a:pPr marR="0" eaLnBrk="1" hangingPunct="1">
              <a:lnSpc>
                <a:spcPct val="80000"/>
              </a:lnSpc>
            </a:pPr>
            <a:endParaRPr lang="es-MX" sz="2000" dirty="0" smtClean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628900" y="812800"/>
            <a:ext cx="6070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MX" sz="3200" dirty="0" smtClean="0"/>
              <a:t>Reunión de ELAC</a:t>
            </a:r>
          </a:p>
          <a:p>
            <a:pPr defTabSz="914400">
              <a:spcBef>
                <a:spcPct val="50000"/>
              </a:spcBef>
            </a:pPr>
            <a:r>
              <a:rPr lang="es-MX" sz="3200" dirty="0" smtClean="0"/>
              <a:t>Martes, 16 de diciembre 2014</a:t>
            </a:r>
            <a:endParaRPr lang="es-MX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 3" charset="2"/>
              <a:buNone/>
            </a:pPr>
            <a:endParaRPr lang="es-MX" sz="2500" dirty="0" smtClean="0"/>
          </a:p>
          <a:p>
            <a:pPr eaLnBrk="1" hangingPunct="1">
              <a:buFontTx/>
              <a:buChar char="•"/>
            </a:pPr>
            <a:r>
              <a:rPr lang="es-MX" sz="2500" dirty="0" smtClean="0"/>
              <a:t>Introducción.</a:t>
            </a:r>
          </a:p>
          <a:p>
            <a:pPr eaLnBrk="1" hangingPunct="1">
              <a:buFontTx/>
              <a:buChar char="•"/>
            </a:pPr>
            <a:r>
              <a:rPr lang="es-MX" sz="2500" dirty="0" smtClean="0"/>
              <a:t>Reconocimiento a los Estudiantes Reclasificados.</a:t>
            </a:r>
          </a:p>
          <a:p>
            <a:pPr eaLnBrk="1" hangingPunct="1">
              <a:buFontTx/>
              <a:buChar char="•"/>
            </a:pPr>
            <a:r>
              <a:rPr lang="es-MX" sz="2500" dirty="0" smtClean="0"/>
              <a:t>¿Porqué mi hijo es un Estudiante de Inglés como segunda lengua, y que significa ello?</a:t>
            </a:r>
          </a:p>
          <a:p>
            <a:pPr eaLnBrk="1" hangingPunct="1">
              <a:buFontTx/>
              <a:buChar char="•"/>
            </a:pPr>
            <a:r>
              <a:rPr lang="es-MX" sz="2500" dirty="0" smtClean="0"/>
              <a:t>¿Que significa ELAC ?</a:t>
            </a:r>
          </a:p>
          <a:p>
            <a:pPr eaLnBrk="1" hangingPunct="1">
              <a:buFontTx/>
              <a:buChar char="•"/>
            </a:pPr>
            <a:r>
              <a:rPr lang="es-MX" sz="2500" dirty="0" smtClean="0"/>
              <a:t>Entrenamiento de padres</a:t>
            </a:r>
          </a:p>
          <a:p>
            <a:pPr eaLnBrk="1" hangingPunct="1">
              <a:buFontTx/>
              <a:buChar char="•"/>
            </a:pPr>
            <a:r>
              <a:rPr lang="es-MX" sz="2500" dirty="0" smtClean="0"/>
              <a:t>Camino al Premio de Alfabetización</a:t>
            </a:r>
          </a:p>
          <a:p>
            <a:pPr eaLnBrk="1" hangingPunct="1">
              <a:buFontTx/>
              <a:buChar char="•"/>
            </a:pPr>
            <a:endParaRPr lang="es-MX" sz="2500" dirty="0" smtClean="0"/>
          </a:p>
          <a:p>
            <a:pPr eaLnBrk="1" hangingPunct="1">
              <a:buNone/>
            </a:pPr>
            <a:r>
              <a:rPr lang="es-MX" sz="2500" dirty="0" smtClean="0"/>
              <a:t>Próxima reunión:</a:t>
            </a:r>
          </a:p>
          <a:p>
            <a:pPr eaLnBrk="1" hangingPunct="1">
              <a:buFont typeface="Wingdings 3" charset="2"/>
              <a:buNone/>
            </a:pPr>
            <a:r>
              <a:rPr lang="es-MX" sz="2500" dirty="0" smtClean="0"/>
              <a:t>3 de febrero de 2015</a:t>
            </a:r>
          </a:p>
          <a:p>
            <a:pPr eaLnBrk="1" hangingPunct="1">
              <a:buFont typeface="Wingdings 3" charset="2"/>
              <a:buNone/>
            </a:pPr>
            <a:r>
              <a:rPr lang="es-MX" sz="2500" smtClean="0"/>
              <a:t>9:00 </a:t>
            </a:r>
            <a:r>
              <a:rPr lang="es-MX" sz="2500" dirty="0" smtClean="0"/>
              <a:t>– 10:00 a.m.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>
                <a:ea typeface="+mj-ea"/>
                <a:cs typeface="+mj-cs"/>
              </a:rPr>
              <a:t>Orden</a:t>
            </a:r>
            <a:r>
              <a:rPr lang="en-US" dirty="0" smtClean="0">
                <a:ea typeface="+mj-ea"/>
                <a:cs typeface="+mj-cs"/>
              </a:rPr>
              <a:t> del </a:t>
            </a:r>
            <a:r>
              <a:rPr lang="es-MX" dirty="0" smtClean="0">
                <a:ea typeface="+mj-ea"/>
                <a:cs typeface="+mj-cs"/>
              </a:rPr>
              <a:t>día:</a:t>
            </a:r>
            <a:endParaRPr lang="es-MX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0850" y="274637"/>
            <a:ext cx="8229600" cy="167269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>
                <a:ea typeface="+mj-ea"/>
                <a:cs typeface="+mj-cs"/>
              </a:rPr>
              <a:t>Estudiante reclasificado que esta aprendiendo Inglés como segunda lengua: (EL)</a:t>
            </a:r>
            <a:endParaRPr lang="es-MX" dirty="0">
              <a:ea typeface="+mj-ea"/>
              <a:cs typeface="+mj-cs"/>
            </a:endParaRP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>
          <a:xfrm>
            <a:off x="457200" y="1947863"/>
            <a:ext cx="8229600" cy="4059237"/>
          </a:xfrm>
        </p:spPr>
        <p:txBody>
          <a:bodyPr/>
          <a:lstStyle/>
          <a:p>
            <a:pPr eaLnBrk="1" hangingPunct="1"/>
            <a:endParaRPr lang="es-MX" dirty="0" smtClean="0"/>
          </a:p>
          <a:p>
            <a:pPr eaLnBrk="1" hangingPunct="1"/>
            <a:r>
              <a:rPr lang="es-MX" dirty="0" smtClean="0"/>
              <a:t>Cuando el niño habla otro idioma en casa que no es Inglés. </a:t>
            </a:r>
          </a:p>
          <a:p>
            <a:pPr eaLnBrk="1" hangingPunct="1"/>
            <a:r>
              <a:rPr lang="es-MX" dirty="0" smtClean="0"/>
              <a:t>Se usara el CELDT (Examen de Desarrollo de Lenguaje Inglés de California).</a:t>
            </a:r>
          </a:p>
          <a:p>
            <a:pPr eaLnBrk="1" hangingPunct="1"/>
            <a:r>
              <a:rPr lang="es-MX" dirty="0" smtClean="0"/>
              <a:t>Los niveles designados 1-5.</a:t>
            </a:r>
          </a:p>
          <a:p>
            <a:pPr eaLnBrk="1" hangingPunct="1"/>
            <a:r>
              <a:rPr lang="es-MX" dirty="0" smtClean="0"/>
              <a:t>El CELDT se aplicará cada año hasta que el niño sea reclasificado en FEP-”Fluidez y proficiente en Inglés”.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02200"/>
          </a:xfrm>
        </p:spPr>
        <p:txBody>
          <a:bodyPr/>
          <a:lstStyle/>
          <a:p>
            <a:pPr eaLnBrk="1" hangingPunct="1"/>
            <a:r>
              <a:rPr lang="es-MX" sz="1800" dirty="0" smtClean="0"/>
              <a:t>Criterio 3</a:t>
            </a:r>
          </a:p>
          <a:p>
            <a:pPr eaLnBrk="1" hangingPunct="1"/>
            <a:r>
              <a:rPr lang="es-MX" sz="1800" dirty="0" smtClean="0"/>
              <a:t>Exámenes de CELDT</a:t>
            </a:r>
          </a:p>
          <a:p>
            <a:pPr lvl="1" eaLnBrk="1" hangingPunct="1">
              <a:buFont typeface="Arial" charset="0"/>
              <a:buChar char="•"/>
            </a:pPr>
            <a:r>
              <a:rPr lang="es-MX" sz="1400" dirty="0" smtClean="0"/>
              <a:t>Escuchar, Hablar, Leer, y Escribir.</a:t>
            </a:r>
          </a:p>
          <a:p>
            <a:pPr lvl="1" eaLnBrk="1" hangingPunct="1">
              <a:buFont typeface="Arial" charset="0"/>
              <a:buChar char="•"/>
            </a:pPr>
            <a:r>
              <a:rPr lang="es-MX" sz="1400" dirty="0" smtClean="0"/>
              <a:t>Sobretodo 4 o 5 </a:t>
            </a:r>
          </a:p>
          <a:p>
            <a:pPr lvl="1" eaLnBrk="1" hangingPunct="1">
              <a:buFont typeface="Arial" charset="0"/>
              <a:buChar char="•"/>
            </a:pPr>
            <a:r>
              <a:rPr lang="es-MX" sz="1400" dirty="0" smtClean="0"/>
              <a:t>Cada parte 3 o mejor</a:t>
            </a:r>
          </a:p>
          <a:p>
            <a:pPr eaLnBrk="1" hangingPunct="1">
              <a:buFont typeface="Wingdings 3" charset="2"/>
              <a:buNone/>
            </a:pPr>
            <a:r>
              <a:rPr lang="es-MX" sz="1400" dirty="0" smtClean="0"/>
              <a:t> </a:t>
            </a:r>
          </a:p>
          <a:p>
            <a:pPr eaLnBrk="1" hangingPunct="1"/>
            <a:r>
              <a:rPr lang="es-MX" sz="1800" dirty="0" smtClean="0"/>
              <a:t>Ser Proficiente académico (las opciones están cambiando)</a:t>
            </a:r>
          </a:p>
          <a:p>
            <a:pPr lvl="1" eaLnBrk="1" hangingPunct="1"/>
            <a:r>
              <a:rPr lang="es-MX" sz="1600" dirty="0" smtClean="0"/>
              <a:t>Resultados del Examen Estatal de California (CST)</a:t>
            </a:r>
          </a:p>
          <a:p>
            <a:pPr lvl="2" eaLnBrk="1" hangingPunct="1">
              <a:buFont typeface="Arial" charset="0"/>
              <a:buChar char="•"/>
            </a:pPr>
            <a:r>
              <a:rPr lang="es-MX" sz="1200" dirty="0" smtClean="0"/>
              <a:t>Las resultados del examen del dos anos pasados en segundo grado</a:t>
            </a:r>
            <a:endParaRPr lang="es-MX" sz="600" dirty="0" smtClean="0"/>
          </a:p>
          <a:p>
            <a:pPr lvl="2" eaLnBrk="1" hangingPunct="1">
              <a:buFont typeface="Arial" charset="0"/>
              <a:buChar char="•"/>
            </a:pPr>
            <a:r>
              <a:rPr lang="es-MX" sz="1200" dirty="0" smtClean="0"/>
              <a:t>324 o mejor en el ELA (Artes Lenguajes de Ingles)</a:t>
            </a:r>
          </a:p>
          <a:p>
            <a:pPr lvl="1" eaLnBrk="1" hangingPunct="1">
              <a:buFont typeface="Arial" charset="0"/>
              <a:buChar char="•"/>
            </a:pPr>
            <a:r>
              <a:rPr lang="es-MX" sz="1400" dirty="0" smtClean="0"/>
              <a:t>Examen de la computadora de LAS LINKS</a:t>
            </a:r>
          </a:p>
          <a:p>
            <a:pPr lvl="2" eaLnBrk="1" hangingPunct="1">
              <a:buFont typeface="Arial" charset="0"/>
              <a:buChar char="•"/>
            </a:pPr>
            <a:r>
              <a:rPr lang="es-MX" sz="1200" dirty="0" smtClean="0"/>
              <a:t>Lectura y Escritura—resultado de 3 o mejor</a:t>
            </a:r>
          </a:p>
          <a:p>
            <a:pPr lvl="1" eaLnBrk="1" hangingPunct="1">
              <a:buFont typeface="Arial" charset="0"/>
              <a:buChar char="•"/>
            </a:pPr>
            <a:r>
              <a:rPr lang="es-MX" sz="1400" dirty="0" smtClean="0"/>
              <a:t>En el futuro—Examen Estatal de “Smarter Balance—empezando en la primavera del 3er grado</a:t>
            </a:r>
          </a:p>
          <a:p>
            <a:pPr eaLnBrk="1" hangingPunct="1">
              <a:buFont typeface="Arial" charset="0"/>
              <a:buChar char="•"/>
            </a:pPr>
            <a:endParaRPr lang="es-MX" sz="1200" dirty="0" smtClean="0"/>
          </a:p>
          <a:p>
            <a:pPr eaLnBrk="1" hangingPunct="1">
              <a:buFont typeface="Arial" charset="0"/>
              <a:buChar char="•"/>
            </a:pPr>
            <a:endParaRPr lang="es-MX" sz="12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s-MX" sz="1800" dirty="0" smtClean="0"/>
              <a:t>Recomendación de la maestra/calificaciones de la clase</a:t>
            </a:r>
          </a:p>
          <a:p>
            <a:pPr eaLnBrk="1" hangingPunct="1">
              <a:buFont typeface="Arial" charset="0"/>
              <a:buChar char="•"/>
            </a:pPr>
            <a:endParaRPr lang="es-MX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Ser Reclasificado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dirty="0" smtClean="0"/>
              <a:t>En tercer grado es el primer año que un niño puede ser reclasificado  como “FEP” (Fluidez y Proficiente en Inglés).</a:t>
            </a:r>
          </a:p>
          <a:p>
            <a:pPr eaLnBrk="1" hangingPunct="1"/>
            <a:endParaRPr lang="es-MX" dirty="0" smtClean="0"/>
          </a:p>
          <a:p>
            <a:pPr eaLnBrk="1" hangingPunct="1"/>
            <a:r>
              <a:rPr lang="es-MX" dirty="0" smtClean="0"/>
              <a:t>Metas:</a:t>
            </a:r>
          </a:p>
          <a:p>
            <a:pPr eaLnBrk="1" hangingPunct="1">
              <a:buFont typeface="Arial" charset="0"/>
              <a:buChar char="•"/>
            </a:pPr>
            <a:r>
              <a:rPr lang="es-MX" dirty="0" smtClean="0"/>
              <a:t> Cada Estudiante de Idioma Inglés pueda ascender un nivel cada año.</a:t>
            </a:r>
          </a:p>
          <a:p>
            <a:pPr eaLnBrk="1" hangingPunct="1">
              <a:buFont typeface="Arial" charset="0"/>
              <a:buChar char="•"/>
            </a:pPr>
            <a:r>
              <a:rPr lang="es-MX" dirty="0" smtClean="0"/>
              <a:t>Para el final de 5 grado, el alumno pueda ser reclasificado a fluente.</a:t>
            </a:r>
          </a:p>
          <a:p>
            <a:pPr eaLnBrk="1" hangingPunct="1">
              <a:buFont typeface="Wingdings 3" charset="2"/>
              <a:buNone/>
            </a:pPr>
            <a:endParaRPr lang="es-MX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Ser Reclasificado 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8" indent="-514350" eaLnBrk="1" hangingPunct="1">
              <a:buFont typeface="Wingdings 3" charset="2"/>
              <a:buNone/>
            </a:pPr>
            <a:r>
              <a:rPr lang="es-MX" dirty="0" smtClean="0"/>
              <a:t> Proficiente en Inglés  =</a:t>
            </a:r>
          </a:p>
          <a:p>
            <a:pPr marL="623888" indent="-514350" eaLnBrk="1" hangingPunct="1">
              <a:buFont typeface="Wingdings 3" charset="2"/>
              <a:buNone/>
            </a:pPr>
            <a:r>
              <a:rPr lang="es-MX" dirty="0" smtClean="0"/>
              <a:t>                      Logros Académicos</a:t>
            </a:r>
          </a:p>
          <a:p>
            <a:pPr marL="623888" indent="-514350" eaLnBrk="1" hangingPunct="1">
              <a:buFont typeface="Arial" charset="0"/>
              <a:buChar char="•"/>
            </a:pPr>
            <a:r>
              <a:rPr lang="es-MX" dirty="0" smtClean="0"/>
              <a:t>Si tu hijo progresa en cada grado, el contenido y el nivel del dominio de Inglés se convierte en más avanzado. </a:t>
            </a:r>
          </a:p>
          <a:p>
            <a:pPr marL="623888" indent="-514350" eaLnBrk="1" hangingPunct="1">
              <a:buFont typeface="Arial" charset="0"/>
              <a:buChar char="•"/>
            </a:pPr>
            <a:endParaRPr lang="es-MX" dirty="0" smtClean="0"/>
          </a:p>
          <a:p>
            <a:pPr marL="623888" indent="-514350" eaLnBrk="1" hangingPunct="1">
              <a:buFont typeface="Wingdings 3" charset="2"/>
              <a:buNone/>
            </a:pPr>
            <a:endParaRPr lang="es-MX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>
                <a:ea typeface="+mj-ea"/>
                <a:cs typeface="+mj-cs"/>
              </a:rPr>
              <a:t>Importancia</a:t>
            </a:r>
            <a:r>
              <a:rPr lang="en-US" dirty="0" smtClean="0">
                <a:ea typeface="+mj-ea"/>
                <a:cs typeface="+mj-cs"/>
              </a:rPr>
              <a:t> de ser </a:t>
            </a:r>
            <a:r>
              <a:rPr lang="es-MX" dirty="0" smtClean="0">
                <a:ea typeface="+mj-ea"/>
                <a:cs typeface="+mj-cs"/>
              </a:rPr>
              <a:t>Reclasificado</a:t>
            </a:r>
            <a:endParaRPr lang="es-MX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s-MX" sz="2100" dirty="0" smtClean="0"/>
              <a:t>Apoyo en clase: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* El Maestro Certificado para impartir enseñanza 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  de Inglés como segundo idioma, provee a los   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  estudiantes la instrucción académica para el –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  cumplimiento de los objetivos establecidos en 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  adquirir conocimientos y destrezas en el inglés.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s-MX" sz="2100" dirty="0" smtClean="0"/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*Apoyo Especializado--Instrucción extra ofrecida en clase</a:t>
            </a: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s-MX" sz="2100" dirty="0" smtClean="0"/>
              <a:t>Pamela  Greenstein y Claudia Benitez, Especialistas del Distrito ELD—dispuesto como pedido</a:t>
            </a: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s-MX" sz="2100" dirty="0" smtClean="0"/>
              <a:t>Ruth Flores, Asistente Bilingüe, en El Rincón diariamente</a:t>
            </a:r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endParaRPr lang="es-MX" sz="2100" dirty="0" smtClean="0"/>
          </a:p>
          <a:p>
            <a:pPr eaLnBrk="1" hangingPunct="1">
              <a:lnSpc>
                <a:spcPct val="80000"/>
              </a:lnSpc>
              <a:buFont typeface="Wingdings 3" charset="2"/>
              <a:buNone/>
            </a:pPr>
            <a:r>
              <a:rPr lang="es-MX" sz="2100" dirty="0" smtClean="0"/>
              <a:t>    *El apoyo específico = requerido por el maestro y   				 necesidades de los niños.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s-MX" sz="2100" dirty="0" smtClean="0"/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s-MX" sz="21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¿</a:t>
            </a:r>
            <a:r>
              <a:rPr lang="es-MX" dirty="0" smtClean="0">
                <a:ea typeface="+mj-ea"/>
                <a:cs typeface="+mj-cs"/>
              </a:rPr>
              <a:t>Qué tipo de apoyos recibe mi hijo que es un estudiante de  Inglés?</a:t>
            </a:r>
            <a:endParaRPr lang="es-MX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27338"/>
            <a:ext cx="8229600" cy="31797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s-MX" sz="2300" dirty="0" smtClean="0"/>
          </a:p>
          <a:p>
            <a:pPr eaLnBrk="1" hangingPunct="1">
              <a:lnSpc>
                <a:spcPct val="80000"/>
              </a:lnSpc>
            </a:pPr>
            <a:r>
              <a:rPr lang="es-MX" sz="2300" dirty="0" smtClean="0"/>
              <a:t> Es un lugar de reunión para padres de estudiantes de Inglés como segunda lengua, que se preocupan por el bienestar de sus hijos y:</a:t>
            </a:r>
          </a:p>
          <a:p>
            <a:pPr eaLnBrk="1" hangingPunct="1">
              <a:lnSpc>
                <a:spcPct val="80000"/>
              </a:lnSpc>
            </a:pPr>
            <a:r>
              <a:rPr lang="es-MX" sz="2300" dirty="0" smtClean="0"/>
              <a:t>* Pueden expresar sus preocupaciones e ideas.</a:t>
            </a:r>
          </a:p>
          <a:p>
            <a:pPr eaLnBrk="1" hangingPunct="1">
              <a:lnSpc>
                <a:spcPct val="80000"/>
              </a:lnSpc>
            </a:pPr>
            <a:r>
              <a:rPr lang="es-MX" sz="2300" dirty="0" smtClean="0"/>
              <a:t>* Adquirir estrategias efectivas para el mejoramiento estudiantil en casa.</a:t>
            </a:r>
          </a:p>
          <a:p>
            <a:pPr eaLnBrk="1" hangingPunct="1">
              <a:lnSpc>
                <a:spcPct val="80000"/>
              </a:lnSpc>
            </a:pPr>
            <a:r>
              <a:rPr lang="es-MX" sz="2300" dirty="0" smtClean="0"/>
              <a:t>* Estarán informados acerca de los Derechos de los Estudiantes en referencia.</a:t>
            </a:r>
          </a:p>
          <a:p>
            <a:pPr eaLnBrk="1" hangingPunct="1">
              <a:lnSpc>
                <a:spcPct val="80000"/>
              </a:lnSpc>
            </a:pPr>
            <a:r>
              <a:rPr lang="es-MX" sz="2300" dirty="0" smtClean="0"/>
              <a:t>* Podrán hacer recomendaciones al Consejo Escolar.</a:t>
            </a:r>
          </a:p>
          <a:p>
            <a:pPr eaLnBrk="1" hangingPunct="1">
              <a:lnSpc>
                <a:spcPct val="80000"/>
              </a:lnSpc>
            </a:pPr>
            <a:endParaRPr lang="es-MX" sz="23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308186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               ELAC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err="1" smtClean="0">
                <a:ea typeface="+mj-ea"/>
                <a:cs typeface="+mj-cs"/>
              </a:rPr>
              <a:t>Comité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Asesor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para</a:t>
            </a:r>
            <a:r>
              <a:rPr lang="en-US" dirty="0" smtClean="0">
                <a:ea typeface="+mj-ea"/>
                <a:cs typeface="+mj-cs"/>
              </a:rPr>
              <a:t> los </a:t>
            </a:r>
            <a:r>
              <a:rPr lang="en-US" dirty="0" err="1" smtClean="0">
                <a:ea typeface="+mj-ea"/>
                <a:cs typeface="+mj-cs"/>
              </a:rPr>
              <a:t>Estudiantes</a:t>
            </a:r>
            <a:r>
              <a:rPr lang="en-US" dirty="0" smtClean="0">
                <a:ea typeface="+mj-ea"/>
                <a:cs typeface="+mj-cs"/>
              </a:rPr>
              <a:t> de </a:t>
            </a:r>
            <a:r>
              <a:rPr lang="en-US" dirty="0" err="1" smtClean="0">
                <a:ea typeface="+mj-ea"/>
                <a:cs typeface="+mj-cs"/>
              </a:rPr>
              <a:t>Inglés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como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segunda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lengua</a:t>
            </a:r>
            <a:r>
              <a:rPr lang="en-US" dirty="0" smtClean="0">
                <a:ea typeface="+mj-ea"/>
                <a:cs typeface="+mj-cs"/>
              </a:rPr>
              <a:t>.</a:t>
            </a:r>
            <a:br>
              <a:rPr lang="en-US" dirty="0" smtClean="0">
                <a:ea typeface="+mj-ea"/>
                <a:cs typeface="+mj-cs"/>
              </a:rPr>
            </a:b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MX" smtClean="0"/>
              <a:t>* Proveer el reporte al Comité Escolar en la manera de como mejorar las necesidades de los Estudiantes de Inglés como segunda lengua, y como ayudar a sus padres.</a:t>
            </a:r>
          </a:p>
          <a:p>
            <a:pPr eaLnBrk="1" hangingPunct="1">
              <a:lnSpc>
                <a:spcPct val="90000"/>
              </a:lnSpc>
            </a:pPr>
            <a:endParaRPr lang="es-MX" smtClean="0"/>
          </a:p>
          <a:p>
            <a:pPr eaLnBrk="1" hangingPunct="1">
              <a:lnSpc>
                <a:spcPct val="90000"/>
              </a:lnSpc>
            </a:pPr>
            <a:r>
              <a:rPr lang="es-MX" smtClean="0"/>
              <a:t>* También se necesita un padre representante ante el Comité del Distrito DELAC. (District English Learner Advisory Committee)—4 veces por ano — en la oficina del distrito</a:t>
            </a:r>
          </a:p>
          <a:p>
            <a:pPr eaLnBrk="1" hangingPunct="1">
              <a:lnSpc>
                <a:spcPct val="90000"/>
              </a:lnSpc>
            </a:pPr>
            <a:endParaRPr lang="es-MX" smtClean="0"/>
          </a:p>
          <a:p>
            <a:pPr eaLnBrk="1" hangingPunct="1">
              <a:lnSpc>
                <a:spcPct val="90000"/>
              </a:lnSpc>
            </a:pPr>
            <a:r>
              <a:rPr lang="es-MX" smtClean="0"/>
              <a:t>Participación real Padres= EXITO ESCOLAR  </a:t>
            </a:r>
          </a:p>
          <a:p>
            <a:pPr eaLnBrk="1" hangingPunct="1">
              <a:lnSpc>
                <a:spcPct val="90000"/>
              </a:lnSpc>
              <a:buFont typeface="Wingdings 3" charset="2"/>
              <a:buNone/>
            </a:pPr>
            <a:r>
              <a:rPr lang="es-MX" smtClean="0"/>
              <a:t>                                                   HIJOS 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Padres </a:t>
            </a:r>
            <a:r>
              <a:rPr lang="en-US" dirty="0" err="1" smtClean="0">
                <a:ea typeface="+mj-ea"/>
                <a:cs typeface="+mj-cs"/>
              </a:rPr>
              <a:t>Representantes</a:t>
            </a:r>
            <a:r>
              <a:rPr lang="en-US" dirty="0" smtClean="0">
                <a:ea typeface="+mj-ea"/>
                <a:cs typeface="+mj-cs"/>
              </a:rPr>
              <a:t> ELAC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400" dirty="0" smtClean="0">
                <a:effectLst/>
              </a:rPr>
              <a:t>Fechas para reuniones para este ano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 smtClean="0"/>
              <a:t>ELAC — El Rincón</a:t>
            </a:r>
          </a:p>
          <a:p>
            <a:r>
              <a:rPr lang="es-MX" dirty="0" smtClean="0"/>
              <a:t>9:00 – 10:</a:t>
            </a:r>
            <a:r>
              <a:rPr lang="es-MX" dirty="0" smtClean="0">
                <a:sym typeface="Wingdings" pitchFamily="2" charset="2"/>
              </a:rPr>
              <a:t>00 </a:t>
            </a:r>
            <a:r>
              <a:rPr lang="es-MX" dirty="0" smtClean="0"/>
              <a:t>a.m. </a:t>
            </a:r>
          </a:p>
          <a:p>
            <a:r>
              <a:rPr lang="es-MX" dirty="0" smtClean="0"/>
              <a:t>Martes, 3 de febrero </a:t>
            </a:r>
          </a:p>
          <a:p>
            <a:r>
              <a:rPr lang="es-MX" dirty="0" smtClean="0"/>
              <a:t>Martes, 7 de abril</a:t>
            </a:r>
          </a:p>
          <a:p>
            <a:r>
              <a:rPr lang="es-MX" dirty="0" smtClean="0"/>
              <a:t>Martes, 26 de mayo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US" dirty="0" smtClean="0"/>
              <a:t>DELAC—oficina del distrito</a:t>
            </a:r>
          </a:p>
          <a:p>
            <a:r>
              <a:rPr lang="es-US" dirty="0" smtClean="0"/>
              <a:t>9 a.m. los miércoles</a:t>
            </a:r>
          </a:p>
          <a:p>
            <a:r>
              <a:rPr lang="es-US" dirty="0" smtClean="0"/>
              <a:t>14 de enero </a:t>
            </a:r>
          </a:p>
          <a:p>
            <a:r>
              <a:rPr lang="es-US" dirty="0" smtClean="0"/>
              <a:t>18 de marzo </a:t>
            </a:r>
          </a:p>
          <a:p>
            <a:r>
              <a:rPr lang="es-US" dirty="0" smtClean="0"/>
              <a:t>20 de mayo </a:t>
            </a:r>
            <a:endParaRPr lang="es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Inspiration.thmx</Template>
  <TotalTime>457</TotalTime>
  <Words>620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Slide 1</vt:lpstr>
      <vt:lpstr>Orden del día:</vt:lpstr>
      <vt:lpstr>Estudiante reclasificado que esta aprendiendo Inglés como segunda lengua: (EL)</vt:lpstr>
      <vt:lpstr>Ser Reclasificado</vt:lpstr>
      <vt:lpstr>Ser Reclasificado </vt:lpstr>
      <vt:lpstr>Importancia de ser Reclasificado</vt:lpstr>
      <vt:lpstr>¿Qué tipo de apoyos recibe mi hijo que es un estudiante de  Inglés?</vt:lpstr>
      <vt:lpstr>               ELAC Comité Asesor para los Estudiantes de Inglés como segunda lengua. </vt:lpstr>
      <vt:lpstr>Padres Representantes ELAC</vt:lpstr>
      <vt:lpstr>Fechas para reuniones para este ano</vt:lpstr>
    </vt:vector>
  </TitlesOfParts>
  <Company>CCUSD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de ELAC Viérnes 15 de Octubre, 2010</dc:title>
  <dc:creator>EM Cart</dc:creator>
  <cp:lastModifiedBy>Technician</cp:lastModifiedBy>
  <cp:revision>31</cp:revision>
  <cp:lastPrinted>2010-10-13T17:29:36Z</cp:lastPrinted>
  <dcterms:created xsi:type="dcterms:W3CDTF">2010-10-13T16:02:58Z</dcterms:created>
  <dcterms:modified xsi:type="dcterms:W3CDTF">2014-12-12T23:15:59Z</dcterms:modified>
</cp:coreProperties>
</file>